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307" r:id="rId4"/>
    <p:sldId id="260" r:id="rId5"/>
    <p:sldId id="258" r:id="rId6"/>
    <p:sldId id="296" r:id="rId7"/>
    <p:sldId id="297" r:id="rId8"/>
    <p:sldId id="308" r:id="rId9"/>
    <p:sldId id="261" r:id="rId10"/>
    <p:sldId id="262" r:id="rId11"/>
    <p:sldId id="265" r:id="rId12"/>
    <p:sldId id="298" r:id="rId13"/>
    <p:sldId id="299" r:id="rId14"/>
    <p:sldId id="301" r:id="rId15"/>
    <p:sldId id="302" r:id="rId16"/>
    <p:sldId id="303" r:id="rId17"/>
    <p:sldId id="304" r:id="rId18"/>
    <p:sldId id="266" r:id="rId19"/>
    <p:sldId id="305" r:id="rId20"/>
    <p:sldId id="295" r:id="rId21"/>
    <p:sldId id="306" r:id="rId22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4"/>
      <p:bold r:id="rId25"/>
    </p:embeddedFont>
    <p:embeddedFont>
      <p:font typeface="Candara" panose="020E0502030303020204" pitchFamily="34" charset="0"/>
      <p:regular r:id="rId26"/>
      <p:bold r:id="rId27"/>
      <p:italic r:id="rId28"/>
      <p:boldItalic r:id="rId29"/>
    </p:embeddedFont>
    <p:embeddedFont>
      <p:font typeface="Goudy Old Style" panose="02020502050305020303" pitchFamily="18" charset="0"/>
      <p:regular r:id="rId30"/>
      <p:bold r:id="rId31"/>
      <p:italic r:id="rId32"/>
    </p:embeddedFont>
    <p:embeddedFont>
      <p:font typeface="Merriweather" panose="020B0604020202020204" charset="0"/>
      <p:regular r:id="rId33"/>
      <p:bold r:id="rId34"/>
      <p:italic r:id="rId35"/>
      <p:boldItalic r:id="rId36"/>
    </p:embeddedFont>
    <p:embeddedFont>
      <p:font typeface="Tw Cen MT Condensed" panose="020B0606020104020203" pitchFamily="34" charset="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7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13572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4889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g7085f372ae_1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7" name="Google Shape;2977;g7085f372ae_1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1399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5813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g7085f372ae_1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7" name="Google Shape;2977;g7085f372ae_1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66535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5102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g7085f372ae_1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7" name="Google Shape;2977;g7085f372ae_1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241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4512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88912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1881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 i="1">
                <a:solidFill>
                  <a:schemeClr val="accen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>
                <a:solidFill>
                  <a:schemeClr val="accen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>
                <a:solidFill>
                  <a:schemeClr val="accen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3" name="Google Shape;483;p4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484" name="Google Shape;484;p4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488" name="Google Shape;488;p4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509" name="Google Shape;509;p4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4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516" name="Google Shape;516;p4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30" name="Google Shape;530;p4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548" name="Google Shape;548;p4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5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686" name="Google Shape;686;p5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5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690" name="Google Shape;690;p5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5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694" name="Google Shape;694;p5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5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698" name="Google Shape;698;p5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5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702" name="Google Shape;702;p5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5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711" name="Google Shape;711;p5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5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720" name="Google Shape;720;p5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5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731" name="Google Shape;731;p5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5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734" name="Google Shape;734;p5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5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739" name="Google Shape;739;p5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p5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✖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71" name="Google Shape;871;p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874" name="Google Shape;874;p6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6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878" name="Google Shape;878;p6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6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882" name="Google Shape;882;p6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6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886" name="Google Shape;886;p6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6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890" name="Google Shape;890;p6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6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899" name="Google Shape;899;p6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6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908" name="Google Shape;908;p6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6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919" name="Google Shape;919;p6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6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922" name="Google Shape;922;p6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6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927" name="Google Shape;927;p6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6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9" name="Google Shape;1059;p6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60" name="Google Shape;1060;p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p11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665" name="Google Shape;1665;p11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8" name="Google Shape;1668;p11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11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670" name="Google Shape;1670;p11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11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680" name="Google Shape;1680;p11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11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695" name="Google Shape;1695;p11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11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699" name="Google Shape;1699;p11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1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1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1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1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1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1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1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1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1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1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1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1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1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1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1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1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1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1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1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1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1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1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1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1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1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1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1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1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1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1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1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1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1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1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1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1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1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1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1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1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1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1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1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1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1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1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1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1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1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1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1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1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1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1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1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1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1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1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11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759" name="Google Shape;1759;p11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1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1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1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1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1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1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1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1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1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1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1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1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1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1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4" name="Google Shape;1774;p1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agesource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netlify.com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354150" y="1877660"/>
            <a:ext cx="6306167" cy="11796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creating a photography site using Html5</a:t>
            </a:r>
            <a:br>
              <a:rPr lang="en-US" sz="2800" dirty="0"/>
            </a:b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m. sai Dheeraj 5a6</a:t>
            </a:r>
            <a:b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m, sai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ratnakar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5c5</a:t>
            </a:r>
            <a:br>
              <a:rPr lang="en-US" sz="2800" dirty="0"/>
            </a:br>
            <a:endParaRPr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p19"/>
          <p:cNvSpPr/>
          <p:nvPr/>
        </p:nvSpPr>
        <p:spPr>
          <a:xfrm>
            <a:off x="3515725" y="299100"/>
            <a:ext cx="2123707" cy="1892065"/>
          </a:xfrm>
          <a:custGeom>
            <a:avLst/>
            <a:gdLst/>
            <a:ahLst/>
            <a:cxnLst/>
            <a:rect l="l" t="t" r="r" b="b"/>
            <a:pathLst>
              <a:path w="89712" h="82958" extrusionOk="0">
                <a:moveTo>
                  <a:pt x="52672" y="2049"/>
                </a:moveTo>
                <a:cubicBezTo>
                  <a:pt x="40979" y="2915"/>
                  <a:pt x="28376" y="5688"/>
                  <a:pt x="19269" y="13072"/>
                </a:cubicBezTo>
                <a:cubicBezTo>
                  <a:pt x="7810" y="22364"/>
                  <a:pt x="-450" y="41692"/>
                  <a:pt x="5574" y="55159"/>
                </a:cubicBezTo>
                <a:cubicBezTo>
                  <a:pt x="12935" y="71613"/>
                  <a:pt x="33988" y="83483"/>
                  <a:pt x="52004" y="82883"/>
                </a:cubicBezTo>
                <a:cubicBezTo>
                  <a:pt x="62654" y="82528"/>
                  <a:pt x="75555" y="78169"/>
                  <a:pt x="80730" y="68854"/>
                </a:cubicBezTo>
                <a:cubicBezTo>
                  <a:pt x="89352" y="53334"/>
                  <a:pt x="86569" y="30516"/>
                  <a:pt x="76722" y="15744"/>
                </a:cubicBezTo>
                <a:cubicBezTo>
                  <a:pt x="69002" y="4163"/>
                  <a:pt x="51061" y="-2643"/>
                  <a:pt x="37641" y="1047"/>
                </a:cubicBezTo>
                <a:cubicBezTo>
                  <a:pt x="22585" y="5187"/>
                  <a:pt x="4685" y="14958"/>
                  <a:pt x="898" y="30107"/>
                </a:cubicBezTo>
                <a:cubicBezTo>
                  <a:pt x="-3402" y="47308"/>
                  <a:pt x="8934" y="71200"/>
                  <a:pt x="25616" y="77205"/>
                </a:cubicBezTo>
                <a:cubicBezTo>
                  <a:pt x="45696" y="84433"/>
                  <a:pt x="76756" y="77025"/>
                  <a:pt x="86743" y="58165"/>
                </a:cubicBezTo>
                <a:cubicBezTo>
                  <a:pt x="93824" y="44791"/>
                  <a:pt x="86932" y="25486"/>
                  <a:pt x="77390" y="13740"/>
                </a:cubicBezTo>
                <a:cubicBezTo>
                  <a:pt x="74163" y="9767"/>
                  <a:pt x="71332" y="4292"/>
                  <a:pt x="66367" y="3051"/>
                </a:cubicBezTo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37" name="Google Shape;1937;p19"/>
          <p:cNvSpPr/>
          <p:nvPr/>
        </p:nvSpPr>
        <p:spPr>
          <a:xfrm>
            <a:off x="4139482" y="743625"/>
            <a:ext cx="867483" cy="1003003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1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B5ED4E-6B1F-4EC2-91DC-24352445D804}"/>
              </a:ext>
            </a:extLst>
          </p:cNvPr>
          <p:cNvSpPr txBox="1"/>
          <p:nvPr/>
        </p:nvSpPr>
        <p:spPr>
          <a:xfrm>
            <a:off x="1849740" y="2644559"/>
            <a:ext cx="59401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tic SC" panose="00000500000000000000" pitchFamily="2" charset="-79"/>
                <a:cs typeface="Amatic SC" panose="00000500000000000000" pitchFamily="2" charset="-79"/>
              </a:rPr>
              <a:t>Pixels home page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2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425EA6-2C68-44D0-ADA6-729A115B64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89" r="929" b="4161"/>
          <a:stretch/>
        </p:blipFill>
        <p:spPr>
          <a:xfrm>
            <a:off x="421910" y="746876"/>
            <a:ext cx="8268380" cy="41182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ED3B69-07EF-4A4D-A55B-B2F9E9D05C8F}"/>
              </a:ext>
            </a:extLst>
          </p:cNvPr>
          <p:cNvSpPr txBox="1"/>
          <p:nvPr/>
        </p:nvSpPr>
        <p:spPr>
          <a:xfrm>
            <a:off x="2209815" y="278334"/>
            <a:ext cx="46089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matic SC" panose="00000500000000000000" pitchFamily="2" charset="-79"/>
                <a:cs typeface="Amatic SC" panose="00000500000000000000" pitchFamily="2" charset="-79"/>
              </a:rPr>
              <a:t>Home page: Header includes nav-bar, brand logo, and social media ref.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2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D3B69-07EF-4A4D-A55B-B2F9E9D05C8F}"/>
              </a:ext>
            </a:extLst>
          </p:cNvPr>
          <p:cNvSpPr txBox="1"/>
          <p:nvPr/>
        </p:nvSpPr>
        <p:spPr>
          <a:xfrm>
            <a:off x="1960547" y="222492"/>
            <a:ext cx="52229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tic SC" panose="00000500000000000000" pitchFamily="2" charset="-79"/>
                <a:cs typeface="Amatic SC" panose="00000500000000000000" pitchFamily="2" charset="-79"/>
              </a:rPr>
              <a:t>Home page: body includes Articles, recent post’s, Amazing works of photographers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F10600-3EE7-4F41-B272-C91DEC2601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07" r="1068" b="5339"/>
          <a:stretch/>
        </p:blipFill>
        <p:spPr>
          <a:xfrm>
            <a:off x="474650" y="732916"/>
            <a:ext cx="8215640" cy="40833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20674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2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D3B69-07EF-4A4D-A55B-B2F9E9D05C8F}"/>
              </a:ext>
            </a:extLst>
          </p:cNvPr>
          <p:cNvSpPr txBox="1"/>
          <p:nvPr/>
        </p:nvSpPr>
        <p:spPr>
          <a:xfrm>
            <a:off x="2063190" y="160800"/>
            <a:ext cx="5038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tic SC" panose="00000500000000000000" pitchFamily="2" charset="-79"/>
                <a:cs typeface="Amatic SC" panose="00000500000000000000" pitchFamily="2" charset="-79"/>
              </a:rPr>
              <a:t>Home page: footer includes Instagram ref, pixel’s description, queries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975302-F14D-4B7C-A84E-94D7EF136E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08" r="839" b="4191"/>
          <a:stretch/>
        </p:blipFill>
        <p:spPr>
          <a:xfrm>
            <a:off x="460690" y="732916"/>
            <a:ext cx="8229600" cy="41182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76088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5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A884BC-20C9-440F-8E57-D9D4D6E096D3}"/>
              </a:ext>
            </a:extLst>
          </p:cNvPr>
          <p:cNvSpPr txBox="1"/>
          <p:nvPr/>
        </p:nvSpPr>
        <p:spPr>
          <a:xfrm>
            <a:off x="3234134" y="1986975"/>
            <a:ext cx="2675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matic SC" panose="00000500000000000000" pitchFamily="2" charset="-79"/>
                <a:cs typeface="Amatic SC" panose="00000500000000000000" pitchFamily="2" charset="-79"/>
              </a:rPr>
              <a:t>Pixel’s Gallery-page </a:t>
            </a:r>
          </a:p>
        </p:txBody>
      </p:sp>
    </p:spTree>
    <p:extLst>
      <p:ext uri="{BB962C8B-B14F-4D97-AF65-F5344CB8AC3E}">
        <p14:creationId xmlns:p14="http://schemas.microsoft.com/office/powerpoint/2010/main" val="1788990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2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D3B69-07EF-4A4D-A55B-B2F9E9D05C8F}"/>
              </a:ext>
            </a:extLst>
          </p:cNvPr>
          <p:cNvSpPr txBox="1"/>
          <p:nvPr/>
        </p:nvSpPr>
        <p:spPr>
          <a:xfrm>
            <a:off x="2209815" y="278334"/>
            <a:ext cx="48205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matic SC" panose="00000500000000000000" pitchFamily="2" charset="-79"/>
                <a:cs typeface="Amatic SC" panose="00000500000000000000" pitchFamily="2" charset="-79"/>
              </a:rPr>
              <a:t>Gallery page: Header includes nav-bar, brand logo, and social media ref.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2D1EF2-3F11-49A7-B05A-222669DCE3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35" r="1068" b="4461"/>
          <a:stretch/>
        </p:blipFill>
        <p:spPr>
          <a:xfrm>
            <a:off x="400153" y="691035"/>
            <a:ext cx="8297118" cy="417413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30566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5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A884BC-20C9-440F-8E57-D9D4D6E096D3}"/>
              </a:ext>
            </a:extLst>
          </p:cNvPr>
          <p:cNvSpPr txBox="1"/>
          <p:nvPr/>
        </p:nvSpPr>
        <p:spPr>
          <a:xfrm>
            <a:off x="3731866" y="321600"/>
            <a:ext cx="16802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matic SC" panose="00000500000000000000" pitchFamily="2" charset="-79"/>
                <a:cs typeface="Amatic SC" panose="00000500000000000000" pitchFamily="2" charset="-79"/>
              </a:rPr>
              <a:t>our Gallery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5B56AA-6C74-42D9-B83F-06C2D8C88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87" y="906375"/>
            <a:ext cx="5181024" cy="18926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74EB53-ADAC-4606-A69B-620F72757F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382" y="2878696"/>
            <a:ext cx="4326830" cy="17980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0E7A2E-C97A-498E-84D8-3F4227F415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23" t="1221" r="974" b="1612"/>
          <a:stretch/>
        </p:blipFill>
        <p:spPr>
          <a:xfrm>
            <a:off x="1221526" y="3078247"/>
            <a:ext cx="2317412" cy="14193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A41653-673A-4CA5-86AD-6B1F2F72CC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3078" y="1039214"/>
            <a:ext cx="1366971" cy="1709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4627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2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D3B69-07EF-4A4D-A55B-B2F9E9D05C8F}"/>
              </a:ext>
            </a:extLst>
          </p:cNvPr>
          <p:cNvSpPr txBox="1"/>
          <p:nvPr/>
        </p:nvSpPr>
        <p:spPr>
          <a:xfrm>
            <a:off x="2209815" y="278334"/>
            <a:ext cx="41520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matic SC" panose="00000500000000000000" pitchFamily="2" charset="-79"/>
                <a:cs typeface="Amatic SC" panose="00000500000000000000" pitchFamily="2" charset="-79"/>
              </a:rPr>
              <a:t>Gallery page: footer includes, description, account subscription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A1B826-285A-4660-8DDE-CA4C009D4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70" y="1549594"/>
            <a:ext cx="8222620" cy="201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276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23"/>
          <p:cNvSpPr txBox="1">
            <a:spLocks noGrp="1"/>
          </p:cNvSpPr>
          <p:nvPr>
            <p:ph type="title" idx="4294967295"/>
          </p:nvPr>
        </p:nvSpPr>
        <p:spPr>
          <a:xfrm>
            <a:off x="2923225" y="406225"/>
            <a:ext cx="3297600" cy="19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bg1"/>
                </a:solidFill>
              </a:rPr>
              <a:t>Blog page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969" name="Google Shape;1969;p2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18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FD2C32-FDBD-477B-9A80-E6BC9F3351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E4EE3-571D-4D86-9D96-A3E532CC7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75" y="421516"/>
            <a:ext cx="3894925" cy="19936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6D7EED-54FA-4D97-8D1A-A35FAC977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256" y="2484934"/>
            <a:ext cx="5035214" cy="2470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3133D4-76D4-46A4-A969-1B7640498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0266" y="1174188"/>
            <a:ext cx="2757693" cy="11292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208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contents:</a:t>
            </a:r>
            <a:endParaRPr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371600" y="1221713"/>
            <a:ext cx="6400800" cy="2407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C3E50"/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Abstract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C3E50"/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Introduction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C3E50"/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Technologies used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C3E50"/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Page contents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C3E50"/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Resources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C3E50"/>
                </a:solidFill>
                <a:latin typeface="Amatic SC" panose="00000500000000000000" pitchFamily="2" charset="-79"/>
                <a:ea typeface="Merriweather"/>
                <a:cs typeface="Amatic SC" panose="00000500000000000000" pitchFamily="2" charset="-79"/>
                <a:sym typeface="Merriweather"/>
              </a:rPr>
              <a:t>conclusion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2C3E50"/>
              </a:solidFill>
              <a:latin typeface="Amatic SC" panose="00000500000000000000" pitchFamily="2" charset="-79"/>
              <a:ea typeface="Merriweather"/>
              <a:cs typeface="Amatic SC" panose="00000500000000000000" pitchFamily="2" charset="-79"/>
              <a:sym typeface="Merriweather"/>
            </a:endParaRP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2C3E50"/>
              </a:solidFill>
              <a:latin typeface="Amatic SC" panose="00000500000000000000" pitchFamily="2" charset="-79"/>
              <a:ea typeface="Merriweather"/>
              <a:cs typeface="Amatic SC" panose="00000500000000000000" pitchFamily="2" charset="-79"/>
              <a:sym typeface="Merriweather"/>
            </a:endParaRP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2C3E50"/>
              </a:solidFill>
              <a:latin typeface="Amatic SC" panose="00000500000000000000" pitchFamily="2" charset="-79"/>
              <a:ea typeface="Merriweather"/>
              <a:cs typeface="Amatic SC" panose="00000500000000000000" pitchFamily="2" charset="-79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5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B01B5-0A1D-4BB2-A7E9-94F0307EA892}"/>
              </a:ext>
            </a:extLst>
          </p:cNvPr>
          <p:cNvSpPr txBox="1"/>
          <p:nvPr/>
        </p:nvSpPr>
        <p:spPr>
          <a:xfrm>
            <a:off x="4099755" y="460689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tic SC" panose="00000500000000000000" pitchFamily="2" charset="-79"/>
                <a:cs typeface="Amatic SC" panose="00000500000000000000" pitchFamily="2" charset="-79"/>
              </a:rPr>
              <a:t>Contact us: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C8C677-D96E-49AF-A32D-93637E645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86" y="934724"/>
            <a:ext cx="8021228" cy="39373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E7213-24F0-4D4B-B863-9D24BB0ECF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FEDE13-FB2F-462D-8DD3-0E8CCF4F39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Goudy Old Style" panose="02020502050305020303" pitchFamily="18" charset="0"/>
              </a:rPr>
              <a:t>Using PIXEL’s we can connect the world of Photography to Real World.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2BD9E-5979-48CA-921E-907FF707DE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36650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17"/>
          <p:cNvSpPr txBox="1">
            <a:spLocks noGrp="1"/>
          </p:cNvSpPr>
          <p:nvPr>
            <p:ph type="body" idx="1"/>
          </p:nvPr>
        </p:nvSpPr>
        <p:spPr>
          <a:xfrm>
            <a:off x="1497241" y="1877660"/>
            <a:ext cx="6149515" cy="17310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2060"/>
                </a:solidFill>
                <a:latin typeface="Goudy Old Style" panose="02020502050305020303" pitchFamily="18" charset="0"/>
              </a:rPr>
              <a:t>We rarely really take the time to see the many miracles and hidden universes that are constantly presented to us. In this sense, photography has been a gift of 'sight' in that it has helped me to slow down and to engage my senses on a much deeper level than ever before.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2060"/>
                </a:solidFill>
                <a:latin typeface="Goudy Old Style" panose="02020502050305020303" pitchFamily="18" charset="0"/>
              </a:rPr>
              <a:t>By using (</a:t>
            </a:r>
            <a:r>
              <a:rPr lang="en-US" sz="1600" i="0" dirty="0">
                <a:solidFill>
                  <a:srgbClr val="002060"/>
                </a:solidFill>
                <a:latin typeface="Tw Cen MT Condensed" panose="020B0606020104020203" pitchFamily="34" charset="0"/>
              </a:rPr>
              <a:t>PIXEL’s</a:t>
            </a:r>
            <a:r>
              <a:rPr lang="en-US" sz="1600" dirty="0">
                <a:solidFill>
                  <a:srgbClr val="002060"/>
                </a:solidFill>
                <a:latin typeface="Goudy Old Style" panose="02020502050305020303" pitchFamily="18" charset="0"/>
              </a:rPr>
              <a:t>) we can connect The world of photography to Reality and enjoy the slight, perceptions, creativity of Modern world photography.</a:t>
            </a:r>
            <a:endParaRPr sz="1600" dirty="0">
              <a:solidFill>
                <a:srgbClr val="002060"/>
              </a:solidFill>
              <a:latin typeface="Goudy Old Style" panose="02020502050305020303" pitchFamily="18" charset="0"/>
            </a:endParaRPr>
          </a:p>
        </p:txBody>
      </p:sp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17DAAA-B3FF-4675-80EA-989C4150FDDC}"/>
              </a:ext>
            </a:extLst>
          </p:cNvPr>
          <p:cNvSpPr txBox="1"/>
          <p:nvPr/>
        </p:nvSpPr>
        <p:spPr>
          <a:xfrm>
            <a:off x="4054871" y="1298309"/>
            <a:ext cx="1034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matic SC" panose="00000500000000000000" pitchFamily="2" charset="-79"/>
                <a:cs typeface="Amatic SC" panose="00000500000000000000" pitchFamily="2" charset="-79"/>
              </a:rPr>
              <a:t>Abstract</a:t>
            </a:r>
          </a:p>
        </p:txBody>
      </p:sp>
    </p:spTree>
    <p:extLst>
      <p:ext uri="{BB962C8B-B14F-4D97-AF65-F5344CB8AC3E}">
        <p14:creationId xmlns:p14="http://schemas.microsoft.com/office/powerpoint/2010/main" val="3873793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17"/>
          <p:cNvSpPr txBox="1">
            <a:spLocks noGrp="1"/>
          </p:cNvSpPr>
          <p:nvPr>
            <p:ph type="body" idx="1"/>
          </p:nvPr>
        </p:nvSpPr>
        <p:spPr>
          <a:xfrm>
            <a:off x="1497241" y="1877660"/>
            <a:ext cx="6149515" cy="17310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2060"/>
                </a:solidFill>
                <a:latin typeface="Goudy Old Style" panose="02020502050305020303" pitchFamily="18" charset="0"/>
              </a:rPr>
              <a:t>Our Photography-site (</a:t>
            </a:r>
            <a:r>
              <a:rPr lang="en-US" sz="1800" i="0" dirty="0">
                <a:solidFill>
                  <a:srgbClr val="002060"/>
                </a:solidFill>
                <a:latin typeface="Tw Cen MT Condensed" panose="020B0606020104020203" pitchFamily="34" charset="0"/>
              </a:rPr>
              <a:t>PIXEL’s</a:t>
            </a:r>
            <a:r>
              <a:rPr lang="en-US" sz="1800" dirty="0">
                <a:solidFill>
                  <a:srgbClr val="002060"/>
                </a:solidFill>
                <a:latin typeface="Goudy Old Style" panose="02020502050305020303" pitchFamily="18" charset="0"/>
              </a:rPr>
              <a:t>) connects photographer works to clients and leads us wherever your creative path takes us. This website can be used for viewing/saving photography works of photographers online.</a:t>
            </a:r>
          </a:p>
        </p:txBody>
      </p:sp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17DAAA-B3FF-4675-80EA-989C4150FDDC}"/>
              </a:ext>
            </a:extLst>
          </p:cNvPr>
          <p:cNvSpPr txBox="1"/>
          <p:nvPr/>
        </p:nvSpPr>
        <p:spPr>
          <a:xfrm>
            <a:off x="3759916" y="1277369"/>
            <a:ext cx="1624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matic SC" panose="00000500000000000000" pitchFamily="2" charset="-79"/>
                <a:cs typeface="Amatic SC" panose="00000500000000000000" pitchFamily="2" charset="-79"/>
              </a:rPr>
              <a:t>Introduction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1715250" y="583735"/>
            <a:ext cx="57135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technologies used:</a:t>
            </a:r>
            <a:endParaRPr sz="48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382070" y="1411735"/>
            <a:ext cx="6393820" cy="32370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Symbol" pitchFamily="18" charset="2"/>
              <a:buNone/>
              <a:tabLst/>
              <a:defRPr/>
            </a:pPr>
            <a:r>
              <a:rPr kumimoji="0" lang="en-US" sz="1200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udy Old Style" panose="02020502050305020303" pitchFamily="18" charset="0"/>
                <a:ea typeface="+mn-ea"/>
                <a:cs typeface="+mn-cs"/>
              </a:rPr>
              <a:t>HYPER TEXT MARKUP LANGUAGE(HTML): 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Symbol" pitchFamily="18" charset="2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073E87"/>
                </a:solidFill>
                <a:effectLst/>
                <a:uLnTx/>
                <a:uFillTx/>
                <a:latin typeface="Goudy Old Style" panose="02020502050305020303" pitchFamily="18" charset="0"/>
                <a:ea typeface="+mn-ea"/>
                <a:cs typeface="+mn-cs"/>
              </a:rPr>
              <a:t>HTML is the standard markup language for documents designed to be displayed in a web browser. It can be assisted by technologies such as  Cascading Style Sheets(CSS) and scripting languages such as Java Script.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Symbol" pitchFamily="18" charset="2"/>
              <a:buNone/>
              <a:tabLst/>
              <a:defRPr/>
            </a:pPr>
            <a:endParaRPr kumimoji="0" lang="en-US" sz="1200" i="0" u="none" strike="noStrike" kern="1200" cap="none" spc="0" normalizeH="0" baseline="0" noProof="0" dirty="0">
              <a:ln>
                <a:noFill/>
              </a:ln>
              <a:solidFill>
                <a:srgbClr val="073E87"/>
              </a:solidFill>
              <a:effectLst/>
              <a:uLnTx/>
              <a:uFillTx/>
              <a:latin typeface="Goudy Old Style" panose="02020502050305020303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Symbol" pitchFamily="18" charset="2"/>
              <a:buNone/>
              <a:tabLst/>
              <a:defRPr/>
            </a:pPr>
            <a:r>
              <a:rPr kumimoji="0" lang="en-US" sz="1200" b="1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udy Old Style" panose="02020502050305020303" pitchFamily="18" charset="0"/>
                <a:ea typeface="+mn-ea"/>
                <a:cs typeface="+mn-cs"/>
              </a:rPr>
              <a:t>CASCADING STYLE SHEETS(CSS):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Symbol" pitchFamily="18" charset="2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073E87"/>
                </a:solidFill>
                <a:effectLst/>
                <a:uLnTx/>
                <a:uFillTx/>
                <a:latin typeface="Goudy Old Style" panose="02020502050305020303" pitchFamily="18" charset="0"/>
                <a:ea typeface="+mn-ea"/>
                <a:cs typeface="+mn-cs"/>
              </a:rPr>
              <a:t>Cascading Style Sheets (CSS) is a style sheet language used for describing the presentation of a document written in a markup language such as HTML.CSS is a cornerstone technology of the World Wide Web, alongside HTML and JavaScript.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Symbol" pitchFamily="18" charset="2"/>
              <a:buNone/>
              <a:tabLst/>
              <a:defRPr/>
            </a:pPr>
            <a:endParaRPr lang="en-US" sz="1200" kern="1200" dirty="0">
              <a:solidFill>
                <a:srgbClr val="073E87"/>
              </a:solidFill>
              <a:latin typeface="Goudy Old Style" panose="02020502050305020303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Symbol" pitchFamily="18" charset="2"/>
              <a:buNone/>
              <a:tabLst/>
              <a:defRPr/>
            </a:pPr>
            <a:r>
              <a:rPr kumimoji="0" lang="en-US" sz="1200" b="1" i="0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oudy Old Style" panose="02020502050305020303" pitchFamily="18" charset="0"/>
                <a:ea typeface="+mn-ea"/>
                <a:cs typeface="+mn-cs"/>
              </a:rPr>
              <a:t>JAVASCRIPT(JS): 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31B6FD"/>
              </a:buClr>
              <a:buSzPct val="100000"/>
              <a:buFont typeface="Symbol" pitchFamily="18" charset="2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073E87"/>
                </a:solidFill>
                <a:effectLst/>
                <a:uLnTx/>
                <a:uFillTx/>
                <a:latin typeface="Goudy Old Style" panose="02020502050305020303" pitchFamily="18" charset="0"/>
                <a:ea typeface="+mn-ea"/>
                <a:cs typeface="+mn-cs"/>
              </a:rPr>
              <a:t>JavaScript(JS) is a programming language that conforms to the ECMAScript specification .JavaScript is high-level, often just-in-time compiled, and multi-paradigm. It has curly-bracket syntax, dynamic typing, prototype-based object-orientation, and first-class functions</a:t>
            </a: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srgbClr val="073E87"/>
                </a:solidFill>
                <a:effectLst/>
                <a:uLnTx/>
                <a:uFillTx/>
                <a:latin typeface="Candara"/>
                <a:ea typeface="+mn-ea"/>
                <a:cs typeface="+mn-cs"/>
              </a:rPr>
              <a:t>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lang="en-US" sz="1800" dirty="0"/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1715250" y="583735"/>
            <a:ext cx="5585990" cy="4981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Html-5</a:t>
            </a:r>
            <a:endParaRPr sz="24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382070" y="1081925"/>
            <a:ext cx="6393820" cy="3566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30188" indent="-230188" algn="just">
              <a:buFont typeface="Wingdings" panose="05000000000000000000" pitchFamily="2" charset="2"/>
              <a:buChar char="§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HTML stands for Hyper Text Markup Language, It is the standard markup language for creating Web pages.</a:t>
            </a: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 </a:t>
            </a: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HTML describes the structure of a Web page. </a:t>
            </a: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It</a:t>
            </a: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 consists of a series of elements. </a:t>
            </a: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It</a:t>
            </a: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 elements tell the browser how to display the content. It elements label pieces of content such as "this is a heading", "this is a paragraph", "this is a link", etc.</a:t>
            </a:r>
          </a:p>
          <a:p>
            <a:pPr marL="230188" indent="-230188" algn="just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Basics tags to know about HTML5:</a:t>
            </a: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401638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The &lt;!DOCTYPE html&gt; declaration defines that this document is an HTML5 document.</a:t>
            </a:r>
          </a:p>
          <a:p>
            <a:pPr marL="401638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The &lt;html&gt; element is the root element of an HTML page.</a:t>
            </a:r>
          </a:p>
          <a:p>
            <a:pPr marL="401638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The &lt;head&gt; element contains meta information about the HTML page.</a:t>
            </a:r>
          </a:p>
          <a:p>
            <a:pPr marL="401638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The &lt;title&gt; element specifies a title for the HTML page (which is shown in the browser's title bar or in the page's tab).</a:t>
            </a:r>
          </a:p>
          <a:p>
            <a:pPr marL="401638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The &lt;body&gt; element defines the document's body, and is a container for all the visible contents, such as headings, paragraphs, images, hyperlinks, tables, lists, etc.</a:t>
            </a:r>
          </a:p>
          <a:p>
            <a:pPr marL="401638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The &lt;h1&gt; element defines a large heading.</a:t>
            </a:r>
          </a:p>
          <a:p>
            <a:pPr marL="401638" indent="-171450" algn="just">
              <a:buSzPct val="100000"/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The &lt;p&gt; element defines a paragraph.</a:t>
            </a:r>
          </a:p>
          <a:p>
            <a:pPr marL="230188" indent="-230188" algn="just">
              <a:buFont typeface="Wingdings" panose="05000000000000000000" pitchFamily="2" charset="2"/>
              <a:buChar char="§"/>
            </a:pP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230188" indent="-230188" algn="just">
              <a:buFont typeface="Wingdings" panose="05000000000000000000" pitchFamily="2" charset="2"/>
              <a:buChar char="§"/>
            </a:pP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lang="en-US" sz="1800" dirty="0"/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125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1715250" y="583735"/>
            <a:ext cx="5585990" cy="4981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CSS &amp; </a:t>
            </a:r>
            <a:r>
              <a:rPr lang="en-US" sz="2400" dirty="0" err="1"/>
              <a:t>javascript</a:t>
            </a:r>
            <a:endParaRPr sz="24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382070" y="1081925"/>
            <a:ext cx="6393820" cy="3566858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230188" indent="-230188" algn="just"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2060"/>
                </a:solidFill>
                <a:latin typeface="Goudy Old Style" panose="02020502050305020303" pitchFamily="18" charset="0"/>
              </a:rPr>
              <a:t>CSS</a:t>
            </a: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 is the language we use to style an HTML document. CSS describes how HTML elements should be displayed. </a:t>
            </a:r>
          </a:p>
          <a:p>
            <a:pPr marL="230188" indent="-230188" algn="just">
              <a:buFont typeface="Wingdings" panose="05000000000000000000" pitchFamily="2" charset="2"/>
              <a:buChar char="§"/>
            </a:pPr>
            <a:r>
              <a:rPr lang="en-US" sz="1200" b="1" i="0" dirty="0">
                <a:solidFill>
                  <a:srgbClr val="002060"/>
                </a:solidFill>
                <a:latin typeface="Goudy Old Style" panose="02020502050305020303" pitchFamily="18" charset="0"/>
              </a:rPr>
              <a:t>JavaScript</a:t>
            </a: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 is the world's most popular programming language. </a:t>
            </a: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It</a:t>
            </a: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 is the programming language of the Web. </a:t>
            </a: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It</a:t>
            </a: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 is easy to learn.</a:t>
            </a:r>
          </a:p>
          <a:p>
            <a:pPr marL="230188" indent="-230188" algn="just">
              <a:buFont typeface="Wingdings" panose="05000000000000000000" pitchFamily="2" charset="2"/>
              <a:buChar char="§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Examp</a:t>
            </a: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le for JS: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&lt;!DOCTYPE html&gt;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&lt;html&gt;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&lt;body&gt;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&lt;h2&gt;My First JavaScript&lt;/h2&gt;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&lt;button type="button"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onclick="</a:t>
            </a:r>
            <a:r>
              <a:rPr lang="en-US" sz="1000" i="0" dirty="0" err="1">
                <a:solidFill>
                  <a:srgbClr val="002060"/>
                </a:solidFill>
                <a:latin typeface="Goudy Old Style" panose="02020502050305020303" pitchFamily="18" charset="0"/>
              </a:rPr>
              <a:t>document.getElementById</a:t>
            </a: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('demo').</a:t>
            </a:r>
            <a:r>
              <a:rPr lang="en-US" sz="1000" i="0" dirty="0" err="1">
                <a:solidFill>
                  <a:srgbClr val="002060"/>
                </a:solidFill>
                <a:latin typeface="Goudy Old Style" panose="02020502050305020303" pitchFamily="18" charset="0"/>
              </a:rPr>
              <a:t>innerHTML</a:t>
            </a: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 = Date()"&gt;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Click me to display Date and Time.&lt;/button&gt;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&lt;p id="demo"&gt;&lt;/p&gt;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&lt;/body&gt;</a:t>
            </a:r>
          </a:p>
          <a:p>
            <a:pPr marL="230188" indent="0">
              <a:buNone/>
            </a:pPr>
            <a:r>
              <a:rPr lang="en-US" sz="10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&lt;/html&gt; </a:t>
            </a:r>
          </a:p>
          <a:p>
            <a:pPr marL="0" indent="0" algn="just">
              <a:buNone/>
            </a:pP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230188" indent="-230188" algn="just">
              <a:buFont typeface="Wingdings" panose="05000000000000000000" pitchFamily="2" charset="2"/>
              <a:buChar char="§"/>
            </a:pP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230188" indent="-230188" algn="just">
              <a:buFont typeface="Wingdings" panose="05000000000000000000" pitchFamily="2" charset="2"/>
              <a:buChar char="§"/>
            </a:pP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lang="en-US" sz="1800" dirty="0"/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4542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1779005" y="583736"/>
            <a:ext cx="5585990" cy="4981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Resources used</a:t>
            </a:r>
            <a:endParaRPr sz="24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382070" y="1081925"/>
            <a:ext cx="6393820" cy="3566858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Images are taken from: </a:t>
            </a: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  <a:hlinkClick r:id="rId3"/>
              </a:rPr>
              <a:t>https://www.imagesource.com/</a:t>
            </a: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Host is taken for free from: </a:t>
            </a: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  <a:hlinkClick r:id="rId4"/>
              </a:rPr>
              <a:t>https://www.netlify.com/</a:t>
            </a: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Article references are taken from Google.</a:t>
            </a: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Gallery Pictures are taken from Pinterest.</a:t>
            </a: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Fonts used in the website are taken from Google Fonts.</a:t>
            </a: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Icons, Flex boxes, Form are taken from Bootstrap.</a:t>
            </a: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Frame work done using Bootstrap5.</a:t>
            </a: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Html Editor used: ATOM.</a:t>
            </a: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Description and Other information about our site is taken from other site available on the Internet.</a:t>
            </a: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Contact </a:t>
            </a: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links of Social Media are directly taken from Facebook, Instagram, Pinterest &amp; Twitter.</a:t>
            </a:r>
          </a:p>
          <a:p>
            <a:pPr marL="228600" indent="-228600" algn="just">
              <a:buSzPct val="100000"/>
              <a:buFont typeface="+mj-lt"/>
              <a:buAutoNum type="alphaLcParenR"/>
            </a:pPr>
            <a:r>
              <a:rPr lang="en-US" sz="1200" i="0" dirty="0">
                <a:solidFill>
                  <a:srgbClr val="002060"/>
                </a:solidFill>
                <a:latin typeface="Goudy Old Style" panose="02020502050305020303" pitchFamily="18" charset="0"/>
              </a:rPr>
              <a:t>Di</a:t>
            </a:r>
            <a:r>
              <a:rPr lang="en-US" sz="1200" dirty="0">
                <a:solidFill>
                  <a:srgbClr val="002060"/>
                </a:solidFill>
                <a:latin typeface="Goudy Old Style" panose="02020502050305020303" pitchFamily="18" charset="0"/>
              </a:rPr>
              <a:t>sabled Search icon is taken from Bootstrap5 for further implementation of website, Search is still under progress. </a:t>
            </a: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230188" indent="-230188" algn="just">
              <a:buFont typeface="Wingdings" panose="05000000000000000000" pitchFamily="2" charset="2"/>
              <a:buChar char="§"/>
            </a:pPr>
            <a:endParaRPr lang="en-US" sz="1200" i="0" dirty="0">
              <a:solidFill>
                <a:srgbClr val="002060"/>
              </a:solidFill>
              <a:latin typeface="Goudy Old Style" panose="02020502050305020303" pitchFamily="18" charset="0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lang="en-US" sz="1800" dirty="0"/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4331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18"/>
          <p:cNvSpPr txBox="1">
            <a:spLocks noGrp="1"/>
          </p:cNvSpPr>
          <p:nvPr>
            <p:ph type="title"/>
          </p:nvPr>
        </p:nvSpPr>
        <p:spPr>
          <a:xfrm>
            <a:off x="3661090" y="886741"/>
            <a:ext cx="1835781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Planning-pages</a:t>
            </a:r>
            <a:endParaRPr dirty="0"/>
          </a:p>
        </p:txBody>
      </p:sp>
      <p:sp>
        <p:nvSpPr>
          <p:cNvPr id="1929" name="Google Shape;1929;p1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2E12A4C1-7D8E-4CDC-8B0B-3FB489C355B3}"/>
              </a:ext>
            </a:extLst>
          </p:cNvPr>
          <p:cNvSpPr/>
          <p:nvPr/>
        </p:nvSpPr>
        <p:spPr>
          <a:xfrm>
            <a:off x="3992647" y="1695246"/>
            <a:ext cx="1158706" cy="5829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tic SC" panose="00000500000000000000" pitchFamily="2" charset="-79"/>
                <a:cs typeface="Amatic SC" panose="00000500000000000000" pitchFamily="2" charset="-79"/>
              </a:rPr>
              <a:t>Home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tic SC" panose="00000500000000000000" pitchFamily="2" charset="-79"/>
                <a:cs typeface="Amatic SC" panose="00000500000000000000" pitchFamily="2" charset="-79"/>
              </a:rPr>
              <a:t>(index.html)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0BA149B-77FB-49B5-BA9B-0D8187779D5A}"/>
              </a:ext>
            </a:extLst>
          </p:cNvPr>
          <p:cNvCxnSpPr>
            <a:cxnSpLocks/>
          </p:cNvCxnSpPr>
          <p:nvPr/>
        </p:nvCxnSpPr>
        <p:spPr>
          <a:xfrm>
            <a:off x="4565020" y="2278147"/>
            <a:ext cx="0" cy="3471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88CCBC-248E-427D-8A85-001DF4115ED8}"/>
              </a:ext>
            </a:extLst>
          </p:cNvPr>
          <p:cNvCxnSpPr/>
          <p:nvPr/>
        </p:nvCxnSpPr>
        <p:spPr>
          <a:xfrm flipH="1">
            <a:off x="2750180" y="2614779"/>
            <a:ext cx="18218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A332290-4996-4D72-81F7-0AC82B962656}"/>
              </a:ext>
            </a:extLst>
          </p:cNvPr>
          <p:cNvCxnSpPr/>
          <p:nvPr/>
        </p:nvCxnSpPr>
        <p:spPr>
          <a:xfrm>
            <a:off x="4572000" y="2614779"/>
            <a:ext cx="18357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3AA9B4-609C-459A-BAEC-B95A21DC5E61}"/>
              </a:ext>
            </a:extLst>
          </p:cNvPr>
          <p:cNvCxnSpPr>
            <a:cxnSpLocks/>
          </p:cNvCxnSpPr>
          <p:nvPr/>
        </p:nvCxnSpPr>
        <p:spPr>
          <a:xfrm>
            <a:off x="2750180" y="2625249"/>
            <a:ext cx="0" cy="3141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F36C06B-C291-4652-A1A9-A696825FFF62}"/>
              </a:ext>
            </a:extLst>
          </p:cNvPr>
          <p:cNvCxnSpPr/>
          <p:nvPr/>
        </p:nvCxnSpPr>
        <p:spPr>
          <a:xfrm>
            <a:off x="4565020" y="2614779"/>
            <a:ext cx="0" cy="3141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8778C1B-1342-47CF-AF62-776571246E4F}"/>
              </a:ext>
            </a:extLst>
          </p:cNvPr>
          <p:cNvCxnSpPr/>
          <p:nvPr/>
        </p:nvCxnSpPr>
        <p:spPr>
          <a:xfrm>
            <a:off x="6407780" y="2625249"/>
            <a:ext cx="0" cy="3141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B81034B3-C2A1-4765-8870-B5BE100B9963}"/>
              </a:ext>
            </a:extLst>
          </p:cNvPr>
          <p:cNvSpPr/>
          <p:nvPr/>
        </p:nvSpPr>
        <p:spPr>
          <a:xfrm>
            <a:off x="2261569" y="2929759"/>
            <a:ext cx="1158706" cy="5829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tic SC" panose="00000500000000000000" pitchFamily="2" charset="-79"/>
                <a:cs typeface="Amatic SC" panose="00000500000000000000" pitchFamily="2" charset="-79"/>
              </a:rPr>
              <a:t>gallery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050F2C2A-B3F3-42ED-91F9-FE013ECC45DD}"/>
              </a:ext>
            </a:extLst>
          </p:cNvPr>
          <p:cNvSpPr/>
          <p:nvPr/>
        </p:nvSpPr>
        <p:spPr>
          <a:xfrm>
            <a:off x="3992647" y="2928886"/>
            <a:ext cx="1158706" cy="5829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tic SC" panose="00000500000000000000" pitchFamily="2" charset="-79"/>
                <a:cs typeface="Amatic SC" panose="00000500000000000000" pitchFamily="2" charset="-79"/>
              </a:rPr>
              <a:t>blog</a:t>
            </a:r>
          </a:p>
        </p:txBody>
      </p: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71EC0668-7BB1-410F-AD77-284A5BE2243E}"/>
              </a:ext>
            </a:extLst>
          </p:cNvPr>
          <p:cNvSpPr/>
          <p:nvPr/>
        </p:nvSpPr>
        <p:spPr>
          <a:xfrm>
            <a:off x="5828427" y="2928886"/>
            <a:ext cx="1158706" cy="5829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tic SC" panose="00000500000000000000" pitchFamily="2" charset="-79"/>
                <a:cs typeface="Amatic SC" panose="00000500000000000000" pitchFamily="2" charset="-79"/>
              </a:rPr>
              <a:t>contact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869</Words>
  <Application>Microsoft Office PowerPoint</Application>
  <PresentationFormat>On-screen Show (16:9)</PresentationFormat>
  <Paragraphs>101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Goudy Old Style</vt:lpstr>
      <vt:lpstr>Tw Cen MT Condensed</vt:lpstr>
      <vt:lpstr>Candara</vt:lpstr>
      <vt:lpstr>Merriweather</vt:lpstr>
      <vt:lpstr>Amatic SC</vt:lpstr>
      <vt:lpstr>Arial</vt:lpstr>
      <vt:lpstr>Wingdings</vt:lpstr>
      <vt:lpstr>Symbol</vt:lpstr>
      <vt:lpstr>Nathaniel template</vt:lpstr>
      <vt:lpstr>creating a photography site using Html5 - m. sai Dheeraj 5a6 - m, sai ratnakar 5c5 </vt:lpstr>
      <vt:lpstr>contents:</vt:lpstr>
      <vt:lpstr>PowerPoint Presentation</vt:lpstr>
      <vt:lpstr>PowerPoint Presentation</vt:lpstr>
      <vt:lpstr>technologies used:</vt:lpstr>
      <vt:lpstr>Html-5</vt:lpstr>
      <vt:lpstr>CSS &amp; javascript</vt:lpstr>
      <vt:lpstr>Resources used</vt:lpstr>
      <vt:lpstr>Planning-pages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Blog page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a photography site using Html5 - m. sai Dheeraj 5a6 - m, sai ratnakar 5c4</dc:title>
  <dc:creator>Sai Dheeraj</dc:creator>
  <cp:lastModifiedBy>Sai Dheeraj</cp:lastModifiedBy>
  <cp:revision>11</cp:revision>
  <dcterms:modified xsi:type="dcterms:W3CDTF">2021-07-31T08:11:05Z</dcterms:modified>
</cp:coreProperties>
</file>